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10"/>
  </p:notesMasterIdLst>
  <p:handoutMasterIdLst>
    <p:handoutMasterId r:id="rId11"/>
  </p:handoutMasterIdLst>
  <p:sldIdLst>
    <p:sldId id="337" r:id="rId3"/>
    <p:sldId id="380" r:id="rId4"/>
    <p:sldId id="387" r:id="rId5"/>
    <p:sldId id="388" r:id="rId6"/>
    <p:sldId id="389" r:id="rId7"/>
    <p:sldId id="379" r:id="rId8"/>
    <p:sldId id="338" r:id="rId9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23" d="100"/>
          <a:sy n="123" d="100"/>
        </p:scale>
        <p:origin x="182" y="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09/01/2020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09/01/2020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 smtClean="0">
                <a:ea typeface="ＭＳ Ｐゴシック" pitchFamily="34" charset="-128"/>
              </a:rPr>
              <a:t>Non-CE3 </a:t>
            </a:r>
            <a:r>
              <a:rPr lang="en-US" altLang="en-US" sz="2000" dirty="0">
                <a:ea typeface="ＭＳ Ｐゴシック" pitchFamily="34" charset="-128"/>
              </a:rPr>
              <a:t>Inter BDPCM for lossless video coding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Gosala Kulupana, </a:t>
            </a:r>
            <a:r>
              <a:rPr lang="en-US" altLang="en-US" sz="1400" dirty="0" smtClean="0">
                <a:ea typeface="ＭＳ Ｐゴシック" pitchFamily="34" charset="-128"/>
              </a:rPr>
              <a:t>and Saverio </a:t>
            </a:r>
            <a:r>
              <a:rPr lang="en-US" altLang="en-US" sz="1400" dirty="0">
                <a:ea typeface="ＭＳ Ｐゴシック" pitchFamily="34" charset="-128"/>
              </a:rPr>
              <a:t>Blasi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/>
              <a:t>17th Meeting: Brussels, BE</a:t>
            </a:r>
            <a:r>
              <a:rPr lang="en-CA" dirty="0" smtClean="0"/>
              <a:t>, 7–17 </a:t>
            </a:r>
            <a:r>
              <a:rPr lang="en-CA" dirty="0"/>
              <a:t>Jan. </a:t>
            </a:r>
            <a:r>
              <a:rPr lang="en-CA" dirty="0" smtClean="0"/>
              <a:t>2020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JVET-Q0460</a:t>
            </a: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General idea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CA" dirty="0"/>
              <a:t>This contribution proposes to apply BDPCM on inter-predicted residuals for lossless </a:t>
            </a:r>
            <a:r>
              <a:rPr lang="en-CA" dirty="0" smtClean="0"/>
              <a:t>coding (similar to HEVC-</a:t>
            </a:r>
            <a:r>
              <a:rPr lang="en-CA" dirty="0" err="1" smtClean="0"/>
              <a:t>Rext</a:t>
            </a:r>
            <a:r>
              <a:rPr lang="en-CA" smtClean="0"/>
              <a:t>). </a:t>
            </a:r>
            <a:endParaRPr lang="en-CA" dirty="0" smtClean="0"/>
          </a:p>
          <a:p>
            <a:r>
              <a:rPr lang="en-CA" dirty="0" smtClean="0"/>
              <a:t>Identically </a:t>
            </a:r>
            <a:r>
              <a:rPr lang="en-CA" dirty="0"/>
              <a:t>to intra BDPCM, the proposed inter BDPCM works on quantized residuals. </a:t>
            </a:r>
            <a:endParaRPr lang="en-CA" dirty="0" smtClean="0"/>
          </a:p>
          <a:p>
            <a:r>
              <a:rPr lang="en-CA" dirty="0" smtClean="0"/>
              <a:t>Therefore</a:t>
            </a:r>
            <a:r>
              <a:rPr lang="en-CA" dirty="0"/>
              <a:t>, the tool re-uses entirely the residual prediction operations used in the intra BDPCM pipeline. </a:t>
            </a:r>
            <a:endParaRPr lang="en-CA" dirty="0" smtClean="0"/>
          </a:p>
          <a:p>
            <a:r>
              <a:rPr lang="en-CA" dirty="0" smtClean="0"/>
              <a:t>Shares the same </a:t>
            </a:r>
            <a:r>
              <a:rPr lang="en-CA" dirty="0" smtClean="0"/>
              <a:t>BDPCM flag used in intra blocks</a:t>
            </a:r>
            <a:r>
              <a:rPr lang="en-CA" dirty="0" smtClean="0"/>
              <a:t> </a:t>
            </a:r>
            <a:r>
              <a:rPr lang="en-CA" dirty="0"/>
              <a:t>to signal usage of </a:t>
            </a:r>
            <a:r>
              <a:rPr lang="en-CA" dirty="0" smtClean="0"/>
              <a:t>BDPCM for inter-coded blocks. </a:t>
            </a:r>
            <a:r>
              <a:rPr lang="en-CA" dirty="0"/>
              <a:t>In case BDPCM is used, an additional flag is used to signal the BDPCM prediction direction.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289354"/>
              </p:ext>
            </p:extLst>
          </p:nvPr>
        </p:nvGraphicFramePr>
        <p:xfrm>
          <a:off x="1752018" y="1131590"/>
          <a:ext cx="6552728" cy="2808313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060935"/>
                <a:gridCol w="1190704"/>
                <a:gridCol w="1190704"/>
                <a:gridCol w="570848"/>
                <a:gridCol w="1190704"/>
                <a:gridCol w="598458"/>
                <a:gridCol w="750375"/>
              </a:tblGrid>
              <a:tr h="144694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Random Access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Low Delay B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469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Compression Ratio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Bit-rate savings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Compression Ratio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bit-rate savings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38834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VTM-7.0 with intra BDPCM=0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inter BDPCM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VTM-7.0 with intra BDPCM=0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inter BDPCM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A1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2.2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2.2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-0.22%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A2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1.7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1.7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-1.96%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B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2.3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2.4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-0.88%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2.3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2.4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-1.04%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C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2.4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2.5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-0.87%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2.4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2.4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-1.00%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D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2.8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2.8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-1.27%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2.7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2.8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-1.52%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E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3.1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3.2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-1.82%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F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33.7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34.4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-1.96%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50.7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51.7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-2.30%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TGM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107.1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107.7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-0.83%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124.9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126.2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-1.19%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Overall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2.2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2.2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-0.96%</a:t>
                      </a:r>
                      <a:endParaRPr lang="en-GB" sz="10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2.6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2.6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ysClr val="windowText" lastClr="000000"/>
                          </a:solidFill>
                          <a:effectLst/>
                        </a:rPr>
                        <a:t>-1.22%</a:t>
                      </a:r>
                      <a:endParaRPr lang="en-GB" sz="10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</a:tr>
              <a:tr h="2588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Enc Time[%]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110%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112%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88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Dec Time[%]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98%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97%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27784" y="710575"/>
            <a:ext cx="468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1200" b="1" dirty="0">
                <a:solidFill>
                  <a:schemeClr val="bg2"/>
                </a:solidFill>
              </a:rPr>
              <a:t>Table 1 - Performance of inter BDPCM compared to VTM-7.0.</a:t>
            </a:r>
            <a:endParaRPr lang="en-GB" sz="12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897066"/>
              </p:ext>
            </p:extLst>
          </p:nvPr>
        </p:nvGraphicFramePr>
        <p:xfrm>
          <a:off x="1619673" y="1131590"/>
          <a:ext cx="6587236" cy="275088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996203"/>
                <a:gridCol w="1118053"/>
                <a:gridCol w="1118053"/>
                <a:gridCol w="536018"/>
                <a:gridCol w="1118053"/>
                <a:gridCol w="904598"/>
                <a:gridCol w="796258"/>
              </a:tblGrid>
              <a:tr h="123709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370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Compression Ratio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Compression Ratio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5604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VTM-7.0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 and intra BDPCM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VTM-7.0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 and intra BDPCM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3629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A1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3629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A2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3629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B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3629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C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3629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D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23709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E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3629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F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51.6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3629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TGM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126.2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127.4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3629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Overall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2741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Enc Time[%]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741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Dec Time[%]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27784" y="710575"/>
            <a:ext cx="54726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1200" b="1" dirty="0">
                <a:solidFill>
                  <a:schemeClr val="bg2"/>
                </a:solidFill>
              </a:rPr>
              <a:t>Table 2 - Performance of inter and intra BDPCM compared to VTM-7.0.</a:t>
            </a:r>
            <a:endParaRPr lang="en-GB" sz="12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5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644513"/>
              </p:ext>
            </p:extLst>
          </p:nvPr>
        </p:nvGraphicFramePr>
        <p:xfrm>
          <a:off x="1475656" y="1131590"/>
          <a:ext cx="6393288" cy="3026321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967613"/>
                <a:gridCol w="1085967"/>
                <a:gridCol w="1085967"/>
                <a:gridCol w="520635"/>
                <a:gridCol w="1085967"/>
                <a:gridCol w="952216"/>
                <a:gridCol w="694923"/>
              </a:tblGrid>
              <a:tr h="130377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3037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Compression Ratio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Compression Ratio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0131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VTM-7.0 with intra BDPCM = 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 and intra BDPCM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VTM-7.0 with intra BDPCM = 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 and intra BDPCM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078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A1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4078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A2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4078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B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4078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C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4078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D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3037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E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4078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F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35.1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51.6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4078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TGM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126.2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127.4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4078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Overall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4361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Enc Time[%]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361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Dec Time[%]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71600" y="690582"/>
            <a:ext cx="7776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1200" b="1" dirty="0">
                <a:solidFill>
                  <a:schemeClr val="bg2"/>
                </a:solidFill>
              </a:rPr>
              <a:t>Table 3 - Performance of inter and intra BDPCM compared to VTM-7.0 with intra BDPCM always set.</a:t>
            </a:r>
            <a:endParaRPr lang="en-GB" sz="12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7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1151808"/>
            <a:ext cx="8424936" cy="3362325"/>
          </a:xfrm>
        </p:spPr>
        <p:txBody>
          <a:bodyPr/>
          <a:lstStyle/>
          <a:p>
            <a:r>
              <a:rPr lang="en-US" dirty="0" smtClean="0"/>
              <a:t>Inter BDPCM is proposed for lossless video coding</a:t>
            </a:r>
          </a:p>
          <a:p>
            <a:r>
              <a:rPr lang="en-US" dirty="0" smtClean="0"/>
              <a:t>-0.96% bit rate saving is obtained for 110% encoder run-time compared to VTM-7.0 lossless anchor.</a:t>
            </a:r>
          </a:p>
          <a:p>
            <a:r>
              <a:rPr lang="en-US" dirty="0" smtClean="0"/>
              <a:t>-1.22</a:t>
            </a:r>
            <a:r>
              <a:rPr lang="en-US" dirty="0"/>
              <a:t>% bit rate saving is obtained </a:t>
            </a:r>
            <a:r>
              <a:rPr lang="en-US" dirty="0" smtClean="0"/>
              <a:t>when both inter and intra BDPCM is used, for 114% </a:t>
            </a:r>
            <a:r>
              <a:rPr lang="en-US" dirty="0"/>
              <a:t>encoder run-time compared to VTM-7.0 lossless anchor.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 smtClean="0">
                <a:ea typeface="ＭＳ Ｐゴシック" pitchFamily="34" charset="-128"/>
              </a:rPr>
              <a:t>gosala.kulupana@bbc.co.uk</a:t>
            </a:r>
            <a:endParaRPr lang="en-GB" altLang="en-US" dirty="0">
              <a:ea typeface="ＭＳ Ｐゴシック" pitchFamily="34" charset="-128"/>
            </a:endParaRP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7468</TotalTime>
  <Words>635</Words>
  <Application>Microsoft Office PowerPoint</Application>
  <PresentationFormat>On-screen Show (16:9)</PresentationFormat>
  <Paragraphs>269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ＭＳ Ｐゴシック</vt:lpstr>
      <vt:lpstr>Arial</vt:lpstr>
      <vt:lpstr>Calibri</vt:lpstr>
      <vt:lpstr>Gill Sans MT</vt:lpstr>
      <vt:lpstr>Times New Roman</vt:lpstr>
      <vt:lpstr>PowerPointTemplate_v4</vt:lpstr>
      <vt:lpstr>1_PowerPointTemplate_v2</vt:lpstr>
      <vt:lpstr>Non-CE3 Inter BDPCM for lossless video coding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Gosala Kulupana</cp:lastModifiedBy>
  <cp:revision>323</cp:revision>
  <dcterms:created xsi:type="dcterms:W3CDTF">2015-07-17T14:38:31Z</dcterms:created>
  <dcterms:modified xsi:type="dcterms:W3CDTF">2020-01-09T13:59:15Z</dcterms:modified>
</cp:coreProperties>
</file>